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90" r:id="rId2"/>
    <p:sldId id="304" r:id="rId3"/>
    <p:sldId id="269" r:id="rId4"/>
    <p:sldId id="270" r:id="rId5"/>
    <p:sldId id="276" r:id="rId6"/>
    <p:sldId id="271" r:id="rId7"/>
    <p:sldId id="277" r:id="rId8"/>
    <p:sldId id="278" r:id="rId9"/>
    <p:sldId id="279" r:id="rId10"/>
    <p:sldId id="272" r:id="rId11"/>
    <p:sldId id="280" r:id="rId12"/>
    <p:sldId id="274" r:id="rId13"/>
    <p:sldId id="293" r:id="rId14"/>
    <p:sldId id="294" r:id="rId15"/>
    <p:sldId id="297" r:id="rId16"/>
    <p:sldId id="296" r:id="rId17"/>
    <p:sldId id="295" r:id="rId18"/>
    <p:sldId id="291" r:id="rId19"/>
    <p:sldId id="300" r:id="rId20"/>
    <p:sldId id="298" r:id="rId21"/>
    <p:sldId id="312" r:id="rId22"/>
    <p:sldId id="292" r:id="rId23"/>
    <p:sldId id="310" r:id="rId24"/>
    <p:sldId id="308" r:id="rId25"/>
    <p:sldId id="266" r:id="rId26"/>
    <p:sldId id="305" r:id="rId27"/>
    <p:sldId id="311" r:id="rId28"/>
    <p:sldId id="268" r:id="rId29"/>
    <p:sldId id="262" r:id="rId30"/>
    <p:sldId id="263" r:id="rId31"/>
    <p:sldId id="264" r:id="rId32"/>
    <p:sldId id="265" r:id="rId33"/>
    <p:sldId id="301" r:id="rId34"/>
    <p:sldId id="315" r:id="rId35"/>
    <p:sldId id="309" r:id="rId36"/>
    <p:sldId id="260" r:id="rId37"/>
    <p:sldId id="275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73" r:id="rId47"/>
    <p:sldId id="306" r:id="rId48"/>
    <p:sldId id="307" r:id="rId49"/>
    <p:sldId id="316" r:id="rId50"/>
    <p:sldId id="317" r:id="rId51"/>
    <p:sldId id="318" r:id="rId52"/>
    <p:sldId id="319" r:id="rId53"/>
  </p:sldIdLst>
  <p:sldSz cx="9144000" cy="6858000" type="screen4x3"/>
  <p:notesSz cx="6669088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6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187CE-9F9F-43F6-9DFB-BDF63E547369}" type="datetimeFigureOut">
              <a:rPr lang="it-IT" smtClean="0"/>
              <a:t>13/04/17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1D56B-8A2D-4640-B7DC-C67DE1357A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261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8005A-6E95-4E1F-A6E4-8270414CCAC7}" type="datetime1">
              <a:rPr lang="it-IT" smtClean="0"/>
              <a:t>13/04/17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009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AA607-7324-4379-AA17-AB98B5D80D81}" type="datetime1">
              <a:rPr lang="it-IT" smtClean="0"/>
              <a:t>13/04/17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8166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6D318-0EBF-4BEB-A2F7-E29C866C042D}" type="datetime1">
              <a:rPr lang="it-IT" smtClean="0"/>
              <a:t>13/04/17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7034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67C0-3420-4373-8B41-7C2152BD1076}" type="datetime1">
              <a:rPr lang="it-IT" smtClean="0"/>
              <a:t>13/04/17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7139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11B7C-FF73-4366-8A62-D049A7C88B27}" type="datetime1">
              <a:rPr lang="it-IT" smtClean="0"/>
              <a:t>13/04/17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6696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6F03-2B7C-4750-AFEE-151611FF477A}" type="datetime1">
              <a:rPr lang="it-IT" smtClean="0"/>
              <a:t>13/04/17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49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0E9F5-6E66-44AA-98CF-DCC7C3BFF6E4}" type="datetime1">
              <a:rPr lang="it-IT" smtClean="0"/>
              <a:t>13/04/17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5791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A41F-A40C-4C18-A6F8-F9941506D3D0}" type="datetime1">
              <a:rPr lang="it-IT" smtClean="0"/>
              <a:t>13/04/17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541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53C3-BDE0-4A28-9803-4D48133951B0}" type="datetime1">
              <a:rPr lang="it-IT" smtClean="0"/>
              <a:t>13/04/17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3595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31395-CD1B-42FB-AD9C-7F2D956D5416}" type="datetime1">
              <a:rPr lang="it-IT" smtClean="0"/>
              <a:t>13/04/17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388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EB188-AABC-479C-B1DE-910581A80EA6}" type="datetime1">
              <a:rPr lang="it-IT" smtClean="0"/>
              <a:t>13/04/17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1604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2A189-4D4D-4825-A125-0FE764DF0F74}" type="datetime1">
              <a:rPr lang="it-IT" smtClean="0"/>
              <a:t>13/04/17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15469-4469-4395-95AD-FB638EEF59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006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google.it/url?sa=i&amp;rct=j&amp;q=&amp;esrc=s&amp;source=images&amp;cd=&amp;cad=rja&amp;uact=8&amp;ved=0ahUKEwj08Jfg95HTAhVJWxoKHaReBe0QjRwIBw&amp;url=https://annamariadipaolo.wordpress.com/2012/03/13/giorgio-morandi-al-museo-darte-di-lugano/&amp;psig=AFQjCNEslQNZWtykGMFYFgTeU-e0mfgwLw&amp;ust=1491640413376129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google.it/url?sa=i&amp;rct=j&amp;q=&amp;esrc=s&amp;source=images&amp;cd=&amp;cad=rja&amp;uact=8&amp;ved=0ahUKEwiyk7mT95HTAhXKcRQKHVUeCDIQjRwIBw&amp;url=http://www.stilearte.it/al-cuore-delle-cose/&amp;psig=AFQjCNF8IARv9ZonoAoyr3THkS9rBnJg8A&amp;ust=1491640257141696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google.it/url?sa=i&amp;rct=j&amp;q=&amp;esrc=s&amp;source=images&amp;cd=&amp;cad=rja&amp;uact=8&amp;ved=0ahUKEwjvmbTM95HTAhVLuBQKHSdHC4gQjRwIBw&amp;url=http://www.aprilianews.it/eventi/le-opere-di-giorgio-morandi-al-vittoriano&amp;psig=AFQjCNEiv1OM7biLJ1TJJBkDwXpmIQVVAQ&amp;ust=1491640332864632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it-IT" i="1" dirty="0" smtClean="0"/>
          </a:p>
          <a:p>
            <a:pPr marL="0" indent="0" algn="ctr">
              <a:buNone/>
            </a:pPr>
            <a:r>
              <a:rPr lang="it-IT" sz="3500" b="1" i="1" dirty="0" smtClean="0"/>
              <a:t>Dipingere </a:t>
            </a:r>
            <a:r>
              <a:rPr lang="it-IT" sz="3500" b="1" i="1" dirty="0"/>
              <a:t>il </a:t>
            </a:r>
            <a:r>
              <a:rPr lang="it-IT" sz="3500" b="1" i="1" dirty="0" smtClean="0"/>
              <a:t>Silenzio</a:t>
            </a:r>
            <a:r>
              <a:rPr lang="it-IT" sz="3500" b="1" i="1" dirty="0"/>
              <a:t>, </a:t>
            </a:r>
            <a:r>
              <a:rPr lang="it-IT" sz="3500" b="1" i="1" dirty="0" smtClean="0"/>
              <a:t>Dipingere l’Eterno</a:t>
            </a:r>
            <a:endParaRPr lang="it-IT" sz="3500" b="1" i="1" dirty="0"/>
          </a:p>
          <a:p>
            <a:pPr marL="0" indent="0" algn="ctr">
              <a:buNone/>
            </a:pPr>
            <a:r>
              <a:rPr lang="it-IT" sz="3500" b="1" i="1" dirty="0"/>
              <a:t>Una lettura zen </a:t>
            </a:r>
            <a:r>
              <a:rPr lang="it-IT" sz="3500" b="1" i="1" dirty="0" smtClean="0"/>
              <a:t>dell’opera di </a:t>
            </a:r>
            <a:r>
              <a:rPr lang="it-IT" sz="3500" b="1" i="1" dirty="0"/>
              <a:t>Giorgio </a:t>
            </a:r>
            <a:r>
              <a:rPr lang="it-IT" sz="3500" b="1" i="1" dirty="0" smtClean="0"/>
              <a:t>Morandi</a:t>
            </a:r>
          </a:p>
          <a:p>
            <a:pPr marL="0" indent="0" algn="ctr">
              <a:buNone/>
            </a:pPr>
            <a:endParaRPr lang="it-IT" sz="3000" b="1" i="1" dirty="0"/>
          </a:p>
          <a:p>
            <a:pPr marL="0" indent="0" algn="ctr">
              <a:buNone/>
            </a:pPr>
            <a:r>
              <a:rPr lang="it-IT" sz="3000" i="1" dirty="0" smtClean="0"/>
              <a:t>di </a:t>
            </a:r>
            <a:r>
              <a:rPr lang="it-IT" sz="3000" i="1" dirty="0"/>
              <a:t>Massimo S. </a:t>
            </a:r>
            <a:r>
              <a:rPr lang="it-IT" sz="3000" i="1" dirty="0" err="1"/>
              <a:t>Shidō</a:t>
            </a:r>
            <a:endParaRPr lang="it-IT" sz="3000" i="1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2600" dirty="0" smtClean="0"/>
              <a:t>Pescara, 9 aprile 2017 </a:t>
            </a:r>
            <a:endParaRPr lang="it-IT" sz="26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483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7410" name="Picture 2" descr="C:\Users\t000051\Pictures\01440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727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 descr="C:\Users\t000051\Pictures\014406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806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000051\Pictures\carrà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889000"/>
            <a:ext cx="696595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063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000051\Pictures\carrà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595438"/>
            <a:ext cx="5114925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22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000051\Pictures\carrà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889000"/>
            <a:ext cx="434975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51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t000051\Pictures\de chirico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639"/>
            <a:ext cx="9144000" cy="656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621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000051\Pictures\de chirico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0" y="1882772"/>
            <a:ext cx="4948733" cy="339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064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000051\Pictures\de chirico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590550"/>
            <a:ext cx="3911600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836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000051\Pictures\morand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52736"/>
            <a:ext cx="4883621" cy="444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043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000051\Pictures\morandi.google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7200800" cy="469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473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sz="1800" i="1" dirty="0"/>
              <a:t>Un monaco chiese al Maestro</a:t>
            </a:r>
            <a:r>
              <a:rPr lang="it-IT" sz="1800" i="1" dirty="0" smtClean="0"/>
              <a:t>: ”</a:t>
            </a:r>
            <a:r>
              <a:rPr lang="it-IT" sz="1800" i="1" dirty="0"/>
              <a:t>Si dice che il cielo e la terra (vale a dire l’intero universo) sono della sola e identica radice del mio sé, e tutte le cose sono una cosa sola con me. Io non lo capisco!”. </a:t>
            </a:r>
            <a:endParaRPr lang="it-IT" sz="1800" i="1" dirty="0" smtClean="0"/>
          </a:p>
          <a:p>
            <a:pPr marL="0" indent="0" algn="just">
              <a:buNone/>
            </a:pPr>
            <a:endParaRPr lang="it-IT" sz="1800" i="1" dirty="0" smtClean="0"/>
          </a:p>
          <a:p>
            <a:pPr marL="0" indent="0" algn="just">
              <a:buNone/>
            </a:pPr>
            <a:r>
              <a:rPr lang="it-IT" sz="1800" i="1" dirty="0" smtClean="0"/>
              <a:t>Il </a:t>
            </a:r>
            <a:r>
              <a:rPr lang="it-IT" sz="1800" i="1" dirty="0"/>
              <a:t>Maestro, indicando con un dito </a:t>
            </a:r>
            <a:r>
              <a:rPr lang="it-IT" sz="1800" i="1" dirty="0" smtClean="0"/>
              <a:t>un fiore del campo, </a:t>
            </a:r>
            <a:r>
              <a:rPr lang="it-IT" sz="1800" i="1" dirty="0"/>
              <a:t>osservò: “Gli uomini ordinari vedono questo </a:t>
            </a:r>
            <a:r>
              <a:rPr lang="it-IT" sz="1800" i="1" dirty="0" smtClean="0"/>
              <a:t>fiore </a:t>
            </a:r>
            <a:r>
              <a:rPr lang="it-IT" sz="1800" i="1" dirty="0"/>
              <a:t>come se stessero sognando”. </a:t>
            </a:r>
            <a:endParaRPr lang="it-IT" sz="1800" dirty="0"/>
          </a:p>
          <a:p>
            <a:endParaRPr lang="it-IT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084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656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21</a:t>
            </a:fld>
            <a:endParaRPr lang="it-IT"/>
          </a:p>
        </p:txBody>
      </p:sp>
      <p:pic>
        <p:nvPicPr>
          <p:cNvPr id="5122" name="Picture 2" descr="http://www.artribune.com/wp-content/uploads/2013/08/Giorgio-Morandi°-696x5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66294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30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pPr marL="0" indent="0" algn="just">
              <a:buNone/>
            </a:pPr>
            <a:r>
              <a:rPr lang="it-IT" sz="1800" i="1" dirty="0" smtClean="0"/>
              <a:t>Per me non vi è nulla di astratto: peraltro ritengo che non vi sia nulla di più surreale e di più astratto del reale.</a:t>
            </a:r>
          </a:p>
          <a:p>
            <a:endParaRPr lang="it-IT" sz="1800" dirty="0"/>
          </a:p>
          <a:p>
            <a:pPr marL="0" indent="0" algn="r">
              <a:buNone/>
            </a:pPr>
            <a:r>
              <a:rPr lang="it-IT" sz="1800" i="1" dirty="0" smtClean="0"/>
              <a:t>G. Morandi</a:t>
            </a:r>
            <a:endParaRPr lang="it-IT" sz="1800" i="1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02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23</a:t>
            </a:fld>
            <a:endParaRPr lang="it-IT"/>
          </a:p>
        </p:txBody>
      </p:sp>
      <p:pic>
        <p:nvPicPr>
          <p:cNvPr id="3074" name="Picture 2" descr="Risultati immagini per giorgio morandi oper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71" y="116632"/>
            <a:ext cx="5469255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99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24</a:t>
            </a:fld>
            <a:endParaRPr lang="it-IT"/>
          </a:p>
        </p:txBody>
      </p:sp>
      <p:pic>
        <p:nvPicPr>
          <p:cNvPr id="1026" name="Picture 2" descr="Risultati immagini per giorgio morandi oper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4" y="2204859"/>
            <a:ext cx="6097905" cy="314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54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M:\Prova Pescara 2017\20170319_1128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319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000051\Pictures\morandi.google.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446520" cy="409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453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27</a:t>
            </a:fld>
            <a:endParaRPr lang="it-IT"/>
          </a:p>
        </p:txBody>
      </p:sp>
      <p:pic>
        <p:nvPicPr>
          <p:cNvPr id="4098" name="Picture 2" descr="Risultati immagini per giorgio morandi op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26" y="1844816"/>
            <a:ext cx="2956560" cy="394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31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:\Prova Pescara 2017\20170319_1129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816332" cy="576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084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172" name="Picture 4" descr="M:\Prova Pescara 2017\20170319_112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715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4338" name="Picture 2" descr="C:\Users\t000051\Pictures\Mont-Sainte-Victoire-visto-da-Bellevue-Cézanne-anali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78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62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 descr="M:\Prova Pescara 2017\20170319_1126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921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218" name="Picture 2" descr="M:\Prova Pescara 2017\20170319_1127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046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M:\Prova Pescara 2017\20170319_1127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1296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894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000051\Pictures\morandi.googlie.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4704"/>
            <a:ext cx="6480719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48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000051\Pictures\morandi.google.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12" y="980731"/>
            <a:ext cx="6705600" cy="446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766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35</a:t>
            </a:fld>
            <a:endParaRPr lang="it-IT"/>
          </a:p>
        </p:txBody>
      </p:sp>
      <p:sp>
        <p:nvSpPr>
          <p:cNvPr id="3" name="AutoShape 2" descr="Risultati immagini per giorgio morandi oper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52" name="Picture 4" descr="Risultati immagini per giorgio morandi oper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45529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87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M:\Prova Pescara 2017\20170319_1125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22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M:\Prova Pescara 2017\20170319_1056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68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t000051\Pictures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260648"/>
            <a:ext cx="249555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825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t000051\Pictures\L-FONTANA-C-S-ATTESA-1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0648"/>
            <a:ext cx="309634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070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C:\Users\t000051\Pictures\014405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150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6626" name="Picture 2" descr="C:\Users\t000051\Pictures\0152e6e6f27d90c2729c0fd02eb339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029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t000051\Pictures\imagesIK4B625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0648"/>
            <a:ext cx="403244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025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 descr="C:\Users\t000051\Pictures\Pollock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1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053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9698" name="Picture 2" descr="C:\Users\t000051\Pictures\Pollock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352927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212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000051\Pictures\Kandinsky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21190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000051\Pictures\kandinsky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21521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000051\Pictures\kandinsky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21175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63" y="1124747"/>
            <a:ext cx="5266944" cy="4087368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81714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8025003" cy="6231179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91396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49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1839727" y="2032475"/>
            <a:ext cx="568057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/>
              <a:t>Un monaco chiese al Maestro </a:t>
            </a:r>
            <a:r>
              <a:rPr lang="it-IT" i="1" dirty="0" err="1"/>
              <a:t>Ta</a:t>
            </a:r>
            <a:r>
              <a:rPr lang="it-IT" i="1" dirty="0"/>
              <a:t> </a:t>
            </a:r>
            <a:r>
              <a:rPr lang="it-IT" i="1" dirty="0" err="1"/>
              <a:t>Lung</a:t>
            </a:r>
            <a:r>
              <a:rPr lang="it-IT" i="1" dirty="0"/>
              <a:t>:</a:t>
            </a:r>
            <a:endParaRPr lang="it-IT" dirty="0"/>
          </a:p>
          <a:p>
            <a:r>
              <a:rPr lang="it-IT" i="1" dirty="0"/>
              <a:t>“</a:t>
            </a:r>
            <a:r>
              <a:rPr lang="it-IT" i="1" dirty="0" smtClean="0"/>
              <a:t>Com‘è </a:t>
            </a:r>
            <a:r>
              <a:rPr lang="it-IT" i="1" dirty="0"/>
              <a:t>l'eterno indistruttibile </a:t>
            </a:r>
            <a:r>
              <a:rPr lang="it-IT" i="1" dirty="0" err="1"/>
              <a:t>Darmakaya</a:t>
            </a:r>
            <a:r>
              <a:rPr lang="it-IT" i="1" dirty="0"/>
              <a:t>? </a:t>
            </a:r>
            <a:r>
              <a:rPr lang="it-IT" i="1" dirty="0" smtClean="0"/>
              <a:t>“.</a:t>
            </a:r>
            <a:endParaRPr lang="it-IT" i="1" dirty="0" smtClean="0"/>
          </a:p>
          <a:p>
            <a:endParaRPr lang="it-IT" dirty="0"/>
          </a:p>
          <a:p>
            <a:r>
              <a:rPr lang="it-IT" i="1" dirty="0"/>
              <a:t>Il Maestro rispose:</a:t>
            </a:r>
            <a:endParaRPr lang="it-IT" dirty="0"/>
          </a:p>
          <a:p>
            <a:r>
              <a:rPr lang="it-IT" i="1" dirty="0"/>
              <a:t>“I fiori della montagna hanno il colore del broccato,</a:t>
            </a:r>
            <a:endParaRPr lang="it-IT" dirty="0"/>
          </a:p>
          <a:p>
            <a:r>
              <a:rPr lang="it-IT" i="1" dirty="0"/>
              <a:t>l'acqua del fiume è </a:t>
            </a:r>
            <a:r>
              <a:rPr lang="it-IT" i="1" dirty="0" smtClean="0"/>
              <a:t>blu </a:t>
            </a:r>
            <a:r>
              <a:rPr lang="it-IT" i="1" dirty="0"/>
              <a:t>come l'indaco”.</a:t>
            </a:r>
            <a:endParaRPr lang="it-IT" dirty="0"/>
          </a:p>
          <a:p>
            <a:r>
              <a:rPr lang="it-IT" sz="28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32127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8434" name="Picture 2" descr="C:\Users\t000051\Pictures\014405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19" cy="59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571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50</a:t>
            </a:fld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040043" y="1772816"/>
            <a:ext cx="74456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Un discepolo chiese: “Tutti i maestri predicano di vivere nell’eterno, come si può realizzare?”. </a:t>
            </a:r>
            <a:endParaRPr lang="it-IT" i="1" dirty="0" smtClean="0"/>
          </a:p>
          <a:p>
            <a:r>
              <a:rPr lang="it-IT" i="1" dirty="0" smtClean="0"/>
              <a:t>Il </a:t>
            </a:r>
            <a:r>
              <a:rPr lang="it-IT" i="1" dirty="0"/>
              <a:t>maestro disse: “Mia moglie ha comprato due calendari, uno con le foto di cuccioli di cane e l’altro con i fiori d’ogni </a:t>
            </a:r>
            <a:r>
              <a:rPr lang="it-IT" i="1" dirty="0" smtClean="0"/>
              <a:t>stagione“.</a:t>
            </a:r>
            <a:endParaRPr lang="it-IT" dirty="0"/>
          </a:p>
          <a:p>
            <a:r>
              <a:rPr lang="it-IT" i="1" dirty="0" smtClean="0"/>
              <a:t>					Un </a:t>
            </a:r>
            <a:r>
              <a:rPr lang="it-IT" i="1" dirty="0"/>
              <a:t>fiore dura pochi giorni,</a:t>
            </a:r>
            <a:endParaRPr lang="it-IT" dirty="0"/>
          </a:p>
          <a:p>
            <a:r>
              <a:rPr lang="it-IT" i="1" dirty="0" smtClean="0"/>
              <a:t>			           un </a:t>
            </a:r>
            <a:r>
              <a:rPr lang="it-IT" i="1" dirty="0"/>
              <a:t>calendario si butta dopo dodici mesi,</a:t>
            </a:r>
            <a:endParaRPr lang="it-IT" dirty="0"/>
          </a:p>
          <a:p>
            <a:r>
              <a:rPr lang="it-IT" i="1" dirty="0" smtClean="0"/>
              <a:t>                                                                  i </a:t>
            </a:r>
            <a:r>
              <a:rPr lang="it-IT" i="1" dirty="0"/>
              <a:t>cani vivono al massimo quindici anni,</a:t>
            </a:r>
            <a:endParaRPr lang="it-IT" dirty="0"/>
          </a:p>
          <a:p>
            <a:r>
              <a:rPr lang="it-IT" i="1" dirty="0" smtClean="0"/>
              <a:t>                                               eppure </a:t>
            </a:r>
            <a:r>
              <a:rPr lang="it-IT" i="1" dirty="0"/>
              <a:t>sfogliando attentamente si rivela l’eterno.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61915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51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8351520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154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52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7741920" cy="60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10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 descr="C:\Users\t000051\Pictures\014405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35292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612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 descr="C:\Users\t000051\Pictures\014405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28092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02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 descr="C:\Users\t000051\Pictures\014405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46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 descr="C:\Users\t000051\Pictures\014406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5469-4469-4395-95AD-FB638EEF5927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26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zione Pescara 09 aprile 201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 Pescara 09 aprile 2017</Template>
  <TotalTime>330</TotalTime>
  <Words>262</Words>
  <Application>Microsoft Office PowerPoint</Application>
  <PresentationFormat>Presentazione su schermo (4:3)</PresentationFormat>
  <Paragraphs>81</Paragraphs>
  <Slides>52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53" baseType="lpstr">
      <vt:lpstr>Presentazione Pescara 09 aprile 2017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Gruppo MPS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SQUILLONI MASSIMO (MPSCS-00062)</dc:creator>
  <cp:lastModifiedBy>SQUILLONI MASSIMO (MPSCS-00062)</cp:lastModifiedBy>
  <cp:revision>3</cp:revision>
  <dcterms:created xsi:type="dcterms:W3CDTF">2017-04-11T08:19:24Z</dcterms:created>
  <dcterms:modified xsi:type="dcterms:W3CDTF">2017-04-13T13:22:22Z</dcterms:modified>
</cp:coreProperties>
</file>